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1" r:id="rId5"/>
    <p:sldId id="276" r:id="rId6"/>
    <p:sldId id="263" r:id="rId7"/>
    <p:sldId id="264" r:id="rId8"/>
    <p:sldId id="265" r:id="rId9"/>
    <p:sldId id="266" r:id="rId10"/>
    <p:sldId id="267" r:id="rId11"/>
    <p:sldId id="268" r:id="rId12"/>
    <p:sldId id="270" r:id="rId13"/>
    <p:sldId id="272" r:id="rId14"/>
    <p:sldId id="273" r:id="rId15"/>
    <p:sldId id="274" r:id="rId16"/>
    <p:sldId id="275" r:id="rId17"/>
    <p:sldId id="259" r:id="rId18"/>
    <p:sldId id="262" r:id="rId19"/>
  </p:sldIdLst>
  <p:sldSz cx="9144000" cy="5715000" type="screen16x10"/>
  <p:notesSz cx="6858000" cy="9144000"/>
  <p:embeddedFontLst>
    <p:embeddedFont>
      <p:font typeface="Aller Light" pitchFamily="2" charset="-18"/>
      <p:regular r:id="rId20"/>
      <p:italic r:id="rId21"/>
    </p:embeddedFont>
    <p:embeddedFont>
      <p:font typeface="Calibri" pitchFamily="34" charset="0"/>
      <p:regular r:id="rId22"/>
      <p:bold r:id="rId23"/>
      <p:italic r:id="rId24"/>
      <p:boldItalic r:id="rId25"/>
    </p:embeddedFont>
    <p:embeddedFont>
      <p:font typeface="Aller" pitchFamily="2" charset="-18"/>
      <p:regular r:id="rId26"/>
      <p:italic r:id="rId27"/>
      <p:boldItalic r:id="rId28"/>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A0BD"/>
    <a:srgbClr val="007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28" autoAdjust="0"/>
  </p:normalViewPr>
  <p:slideViewPr>
    <p:cSldViewPr>
      <p:cViewPr varScale="1">
        <p:scale>
          <a:sx n="71" d="100"/>
          <a:sy n="71" d="100"/>
        </p:scale>
        <p:origin x="-816" y="-77"/>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775355"/>
            <a:ext cx="7772400" cy="1225021"/>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60E9D8D-F6FF-48B8-81A5-39BF5E69261E}" type="datetimeFigureOut">
              <a:rPr lang="pl-PL" smtClean="0"/>
              <a:t>2013-03-14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57531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60E9D8D-F6FF-48B8-81A5-39BF5E69261E}" type="datetimeFigureOut">
              <a:rPr lang="pl-PL" smtClean="0"/>
              <a:t>2013-03-14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32555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171979"/>
            <a:ext cx="2057400" cy="365654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171979"/>
            <a:ext cx="6019800" cy="365654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60E9D8D-F6FF-48B8-81A5-39BF5E69261E}" type="datetimeFigureOut">
              <a:rPr lang="pl-PL" smtClean="0"/>
              <a:t>2013-03-14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296491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60E9D8D-F6FF-48B8-81A5-39BF5E69261E}" type="datetimeFigureOut">
              <a:rPr lang="pl-PL" smtClean="0"/>
              <a:t>2013-03-14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316941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3672418"/>
            <a:ext cx="7772400" cy="1135062"/>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60E9D8D-F6FF-48B8-81A5-39BF5E69261E}" type="datetimeFigureOut">
              <a:rPr lang="pl-PL" smtClean="0"/>
              <a:t>2013-03-14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410850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60E9D8D-F6FF-48B8-81A5-39BF5E69261E}" type="datetimeFigureOut">
              <a:rPr lang="pl-PL" smtClean="0"/>
              <a:t>2013-03-14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32392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864"/>
            <a:ext cx="8229600" cy="9525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60E9D8D-F6FF-48B8-81A5-39BF5E69261E}" type="datetimeFigureOut">
              <a:rPr lang="pl-PL" smtClean="0"/>
              <a:t>2013-03-14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258929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60E9D8D-F6FF-48B8-81A5-39BF5E69261E}" type="datetimeFigureOut">
              <a:rPr lang="pl-PL" smtClean="0"/>
              <a:t>2013-03-14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2496191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60E9D8D-F6FF-48B8-81A5-39BF5E69261E}" type="datetimeFigureOut">
              <a:rPr lang="pl-PL" smtClean="0"/>
              <a:t>2013-03-14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26568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2" y="227541"/>
            <a:ext cx="3008313" cy="968376"/>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60E9D8D-F6FF-48B8-81A5-39BF5E69261E}" type="datetimeFigureOut">
              <a:rPr lang="pl-PL" smtClean="0"/>
              <a:t>2013-03-14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366881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000500"/>
            <a:ext cx="5486400" cy="472282"/>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60E9D8D-F6FF-48B8-81A5-39BF5E69261E}" type="datetimeFigureOut">
              <a:rPr lang="pl-PL" smtClean="0"/>
              <a:t>2013-03-14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0D7A338-5D22-42E6-909F-91C2C749D72E}" type="slidenum">
              <a:rPr lang="pl-PL" smtClean="0"/>
              <a:t>‹#›</a:t>
            </a:fld>
            <a:endParaRPr lang="pl-PL"/>
          </a:p>
        </p:txBody>
      </p:sp>
    </p:spTree>
    <p:extLst>
      <p:ext uri="{BB962C8B-B14F-4D97-AF65-F5344CB8AC3E}">
        <p14:creationId xmlns:p14="http://schemas.microsoft.com/office/powerpoint/2010/main" val="400450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8000" b="-88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28864"/>
            <a:ext cx="8229600" cy="9525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260E9D8D-F6FF-48B8-81A5-39BF5E69261E}" type="datetimeFigureOut">
              <a:rPr lang="pl-PL" smtClean="0"/>
              <a:t>2013-03-14</a:t>
            </a:fld>
            <a:endParaRPr lang="pl-PL"/>
          </a:p>
        </p:txBody>
      </p:sp>
      <p:sp>
        <p:nvSpPr>
          <p:cNvPr id="5" name="Symbol zastępczy stopki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0D7A338-5D22-42E6-909F-91C2C749D72E}" type="slidenum">
              <a:rPr lang="pl-PL" smtClean="0"/>
              <a:t>‹#›</a:t>
            </a:fld>
            <a:endParaRPr lang="pl-PL"/>
          </a:p>
        </p:txBody>
      </p:sp>
    </p:spTree>
    <p:extLst>
      <p:ext uri="{BB962C8B-B14F-4D97-AF65-F5344CB8AC3E}">
        <p14:creationId xmlns:p14="http://schemas.microsoft.com/office/powerpoint/2010/main" val="1880500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7" y="1561356"/>
            <a:ext cx="8814791" cy="2062103"/>
          </a:xfrm>
          <a:prstGeom prst="rect">
            <a:avLst/>
          </a:prstGeom>
        </p:spPr>
        <p:txBody>
          <a:bodyPr wrap="square">
            <a:spAutoFit/>
          </a:bodyPr>
          <a:lstStyle/>
          <a:p>
            <a:r>
              <a:rPr lang="pl-PL" sz="3200" dirty="0">
                <a:latin typeface="Aller Light" pitchFamily="2" charset="-18"/>
              </a:rPr>
              <a:t>Wnioski z konferencji </a:t>
            </a:r>
            <a:r>
              <a:rPr lang="pl-PL" sz="3200" dirty="0" smtClean="0">
                <a:latin typeface="Aller Light" pitchFamily="2" charset="-18"/>
              </a:rPr>
              <a:t>pt</a:t>
            </a:r>
            <a:r>
              <a:rPr lang="pl-PL" sz="3200" dirty="0">
                <a:latin typeface="Aller Light" pitchFamily="2" charset="-18"/>
              </a:rPr>
              <a:t>. </a:t>
            </a:r>
            <a:endParaRPr lang="pl-PL" sz="3200" dirty="0" smtClean="0">
              <a:latin typeface="Aller Light" pitchFamily="2" charset="-18"/>
            </a:endParaRPr>
          </a:p>
          <a:p>
            <a:endParaRPr lang="pl-PL" sz="3200" dirty="0" smtClean="0">
              <a:latin typeface="Aller Light" pitchFamily="2" charset="-18"/>
            </a:endParaRPr>
          </a:p>
          <a:p>
            <a:r>
              <a:rPr lang="pl-PL" sz="3200" b="1" dirty="0" smtClean="0">
                <a:latin typeface="Aller" pitchFamily="2" charset="-18"/>
              </a:rPr>
              <a:t>„</a:t>
            </a:r>
            <a:r>
              <a:rPr lang="pl-PL" sz="3200" b="1" dirty="0">
                <a:latin typeface="Aller" pitchFamily="2" charset="-18"/>
              </a:rPr>
              <a:t>Kormoran w aspekcie zrównoważonej gospodarki rybackiej”</a:t>
            </a:r>
          </a:p>
        </p:txBody>
      </p:sp>
      <p:sp>
        <p:nvSpPr>
          <p:cNvPr id="2" name="Prostokąt 1"/>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743569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5216813"/>
          </a:xfrm>
          <a:prstGeom prst="rect">
            <a:avLst/>
          </a:prstGeom>
        </p:spPr>
        <p:txBody>
          <a:bodyPr wrap="square">
            <a:spAutoFit/>
          </a:bodyPr>
          <a:lstStyle/>
          <a:p>
            <a:pPr algn="just">
              <a:lnSpc>
                <a:spcPct val="150000"/>
              </a:lnSpc>
            </a:pPr>
            <a:r>
              <a:rPr lang="pl-PL" sz="2400" b="1" dirty="0" smtClean="0">
                <a:latin typeface="Aller" pitchFamily="2" charset="-18"/>
              </a:rPr>
              <a:t>Szymon </a:t>
            </a:r>
            <a:r>
              <a:rPr lang="pl-PL" sz="2400" b="1" dirty="0" err="1">
                <a:latin typeface="Aller" pitchFamily="2" charset="-18"/>
              </a:rPr>
              <a:t>Bzoma</a:t>
            </a:r>
            <a:r>
              <a:rPr lang="pl-PL" sz="2400" b="1" dirty="0">
                <a:latin typeface="Aller" pitchFamily="2" charset="-18"/>
              </a:rPr>
              <a:t>, Grupa Badawcza Ptaków Wodnych KULING</a:t>
            </a:r>
            <a:endParaRPr lang="pl-PL" sz="2400" b="1" dirty="0" smtClean="0">
              <a:latin typeface="Aller" pitchFamily="2" charset="-18"/>
            </a:endParaRPr>
          </a:p>
          <a:p>
            <a:pPr algn="just">
              <a:lnSpc>
                <a:spcPct val="150000"/>
              </a:lnSpc>
            </a:pPr>
            <a:r>
              <a:rPr lang="pl-PL" dirty="0">
                <a:latin typeface="Aller Light" pitchFamily="2" charset="-18"/>
              </a:rPr>
              <a:t>W Polsce w ciągu najbliższej dekady kormoranów prawdopodobnie nie przybędzie. Obecnie wytworzył się pewien stan równowagi i oczywiście można podjąć starania, by to zmienić, obniżając liczbę ptaków, ale  odbędzie się to olbrzymim kosztem, niezależnie od zastosowanych metod. (…)</a:t>
            </a:r>
          </a:p>
          <a:p>
            <a:pPr algn="just">
              <a:lnSpc>
                <a:spcPct val="150000"/>
              </a:lnSpc>
            </a:pPr>
            <a:r>
              <a:rPr lang="pl-PL" dirty="0">
                <a:latin typeface="Aller Light" pitchFamily="2" charset="-18"/>
              </a:rPr>
              <a:t>Proponowane przez rybaków rozwiązania w kwestii odszkodowań za straty spowodowanych działalnością kormoranów, mogą przewyższyć dochody do Budżety Państwa z tytułu dzierżawy wód i spowodować koniec dzierżawy wód. </a:t>
            </a:r>
            <a:endParaRPr lang="pl-PL" dirty="0" smtClean="0">
              <a:latin typeface="Aller Light" pitchFamily="2" charset="-18"/>
            </a:endParaRPr>
          </a:p>
          <a:p>
            <a:pPr algn="just">
              <a:lnSpc>
                <a:spcPct val="150000"/>
              </a:lnSpc>
            </a:pPr>
            <a:r>
              <a:rPr lang="pl-PL" i="1" dirty="0">
                <a:latin typeface="Aller Light" pitchFamily="2" charset="-18"/>
              </a:rPr>
              <a:t>Bez względu na podjęte środki, nigdzie dotąd nie udało się obniżyć liczebności kormoranów i utrzymać w dłuższym okresie czasu na niskim </a:t>
            </a:r>
            <a:r>
              <a:rPr lang="pl-PL" i="1" dirty="0" smtClean="0">
                <a:latin typeface="Aller Light" pitchFamily="2" charset="-18"/>
              </a:rPr>
              <a:t>poziomie.</a:t>
            </a:r>
            <a:endParaRPr lang="pl-PL" dirty="0">
              <a:latin typeface="Aller Light" pitchFamily="2" charset="-18"/>
            </a:endParaRPr>
          </a:p>
          <a:p>
            <a:pPr algn="just">
              <a:lnSpc>
                <a:spcPct val="150000"/>
              </a:lnSpc>
            </a:pPr>
            <a:endParaRPr lang="pl-PL" dirty="0">
              <a:latin typeface="Aller Light" pitchFamily="2" charset="-18"/>
            </a:endParaRPr>
          </a:p>
          <a:p>
            <a:pPr algn="just">
              <a:lnSpc>
                <a:spcPct val="150000"/>
              </a:lnSpc>
            </a:pPr>
            <a:r>
              <a:rPr lang="pl-PL" i="1" dirty="0" smtClean="0">
                <a:latin typeface="Aller Light" pitchFamily="2" charset="-18"/>
              </a:rPr>
              <a:t> </a:t>
            </a:r>
            <a:endParaRPr lang="pl-PL" sz="2400" i="1" dirty="0" smtClean="0">
              <a:latin typeface="Aller Light" pitchFamily="2" charset="-18"/>
            </a:endParaRP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2799217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3970318"/>
          </a:xfrm>
          <a:prstGeom prst="rect">
            <a:avLst/>
          </a:prstGeom>
        </p:spPr>
        <p:txBody>
          <a:bodyPr wrap="square">
            <a:spAutoFit/>
          </a:bodyPr>
          <a:lstStyle/>
          <a:p>
            <a:pPr algn="just">
              <a:lnSpc>
                <a:spcPct val="150000"/>
              </a:lnSpc>
            </a:pPr>
            <a:r>
              <a:rPr lang="pl-PL" sz="2400" b="1" dirty="0" smtClean="0">
                <a:latin typeface="Aller" pitchFamily="2" charset="-18"/>
              </a:rPr>
              <a:t>Szymon </a:t>
            </a:r>
            <a:r>
              <a:rPr lang="pl-PL" sz="2400" b="1" dirty="0" err="1">
                <a:latin typeface="Aller" pitchFamily="2" charset="-18"/>
              </a:rPr>
              <a:t>Bzoma</a:t>
            </a:r>
            <a:r>
              <a:rPr lang="pl-PL" sz="2400" b="1" dirty="0">
                <a:latin typeface="Aller" pitchFamily="2" charset="-18"/>
              </a:rPr>
              <a:t>, Grupa Badawcza Ptaków Wodnych KULING</a:t>
            </a:r>
            <a:endParaRPr lang="pl-PL" sz="2400" b="1" dirty="0" smtClean="0">
              <a:latin typeface="Aller" pitchFamily="2" charset="-18"/>
            </a:endParaRPr>
          </a:p>
          <a:p>
            <a:pPr algn="just">
              <a:lnSpc>
                <a:spcPct val="150000"/>
              </a:lnSpc>
            </a:pPr>
            <a:r>
              <a:rPr lang="pl-PL" i="1" dirty="0">
                <a:latin typeface="Aller Light" pitchFamily="2" charset="-18"/>
              </a:rPr>
              <a:t>Udane przykłady strategii opierają się na lokalnym podejściu do rozwiązania problemu. </a:t>
            </a:r>
            <a:r>
              <a:rPr lang="pl-PL" i="1" dirty="0" smtClean="0">
                <a:latin typeface="Aller Light" pitchFamily="2" charset="-18"/>
              </a:rPr>
              <a:t>Globalne </a:t>
            </a:r>
            <a:r>
              <a:rPr lang="pl-PL" i="1" dirty="0">
                <a:latin typeface="Aller Light" pitchFamily="2" charset="-18"/>
              </a:rPr>
              <a:t>działania nie przyniosą spodziewanych rezultatów, ponieważ bufor populacji jest gigantyczny, a ingerencje prowadzą do powstawania nowych kolonii i zajmowania nowych siedlisk. Na obszarach nadmorskich populacja nie powoduje żadnych szkód i powinno się ograniczać ingerencje w tym rejonie do minimalizacji strat </a:t>
            </a:r>
            <a:r>
              <a:rPr lang="pl-PL" i="1" dirty="0" err="1">
                <a:latin typeface="Aller Light" pitchFamily="2" charset="-18"/>
              </a:rPr>
              <a:t>zarybień</a:t>
            </a:r>
            <a:r>
              <a:rPr lang="pl-PL" i="1" dirty="0">
                <a:latin typeface="Aller Light" pitchFamily="2" charset="-18"/>
              </a:rPr>
              <a:t>.</a:t>
            </a:r>
          </a:p>
          <a:p>
            <a:pPr algn="just">
              <a:lnSpc>
                <a:spcPct val="150000"/>
              </a:lnSpc>
            </a:pPr>
            <a:r>
              <a:rPr lang="pl-PL" i="1" dirty="0" smtClean="0">
                <a:latin typeface="Aller Light" pitchFamily="2" charset="-18"/>
              </a:rPr>
              <a:t>Tworzona strategia ułatwia </a:t>
            </a:r>
            <a:r>
              <a:rPr lang="pl-PL" i="1" dirty="0">
                <a:latin typeface="Aller Light" pitchFamily="2" charset="-18"/>
              </a:rPr>
              <a:t>uzyskiwanie pozwoleń na działania wymierzone przeciwko </a:t>
            </a:r>
            <a:r>
              <a:rPr lang="pl-PL" i="1" dirty="0" smtClean="0">
                <a:latin typeface="Aller Light" pitchFamily="2" charset="-18"/>
              </a:rPr>
              <a:t>kormoranom.  </a:t>
            </a:r>
            <a:endParaRPr lang="pl-PL" i="1" dirty="0">
              <a:latin typeface="Aller Light" pitchFamily="2" charset="-18"/>
            </a:endParaRP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1094753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3554819"/>
          </a:xfrm>
          <a:prstGeom prst="rect">
            <a:avLst/>
          </a:prstGeom>
        </p:spPr>
        <p:txBody>
          <a:bodyPr wrap="square">
            <a:spAutoFit/>
          </a:bodyPr>
          <a:lstStyle/>
          <a:p>
            <a:pPr algn="just">
              <a:lnSpc>
                <a:spcPct val="150000"/>
              </a:lnSpc>
            </a:pPr>
            <a:r>
              <a:rPr lang="pl-PL" sz="2400" b="1" dirty="0" smtClean="0">
                <a:latin typeface="Aller" pitchFamily="2" charset="-18"/>
              </a:rPr>
              <a:t>Igor </a:t>
            </a:r>
            <a:r>
              <a:rPr lang="pl-PL" sz="2400" b="1" dirty="0">
                <a:latin typeface="Aller" pitchFamily="2" charset="-18"/>
              </a:rPr>
              <a:t>Wawrzyniak, Departament Rybołówstwa, </a:t>
            </a:r>
            <a:r>
              <a:rPr lang="pl-PL" sz="2400" b="1" dirty="0" err="1" smtClean="0">
                <a:latin typeface="Aller" pitchFamily="2" charset="-18"/>
              </a:rPr>
              <a:t>MRiRW</a:t>
            </a:r>
            <a:endParaRPr lang="pl-PL" sz="2400" b="1" dirty="0" smtClean="0">
              <a:latin typeface="Aller" pitchFamily="2" charset="-18"/>
            </a:endParaRPr>
          </a:p>
          <a:p>
            <a:pPr algn="just">
              <a:lnSpc>
                <a:spcPct val="150000"/>
              </a:lnSpc>
            </a:pPr>
            <a:r>
              <a:rPr lang="pl-PL" i="1" dirty="0">
                <a:latin typeface="Aller Light" pitchFamily="2" charset="-18"/>
              </a:rPr>
              <a:t>W sytuacji kiedy populacja kormorana nie jest zagrożona, powinniśmy przyjąć punkt widzenia człowieka, w tym przypadku rybaka, w celu rozwiązania problemu. Zarządzanie populacją powinno być na poziomie europejskim, wtedy działania będą miały rzeczywisty wpływ na sytuację tego gatunku. Dopóki funkcjonuje taka gałąź gospodarki jak rybołówstwo będziemy wspierać działania mające na celu przyjęcia właściwych rozwiązań. Powinniśmy spróbować ograniczyć liczbę kormoranów, pomimo olbrzymich wysiłków.</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3447796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3139321"/>
          </a:xfrm>
          <a:prstGeom prst="rect">
            <a:avLst/>
          </a:prstGeom>
        </p:spPr>
        <p:txBody>
          <a:bodyPr wrap="square">
            <a:spAutoFit/>
          </a:bodyPr>
          <a:lstStyle/>
          <a:p>
            <a:pPr algn="just">
              <a:lnSpc>
                <a:spcPct val="150000"/>
              </a:lnSpc>
            </a:pPr>
            <a:r>
              <a:rPr lang="pl-PL" sz="2400" b="1" dirty="0" smtClean="0">
                <a:latin typeface="Aller" pitchFamily="2" charset="-18"/>
              </a:rPr>
              <a:t>Andrzej </a:t>
            </a:r>
            <a:r>
              <a:rPr lang="pl-PL" sz="2400" b="1" dirty="0">
                <a:latin typeface="Aller" pitchFamily="2" charset="-18"/>
              </a:rPr>
              <a:t>Szczodry, </a:t>
            </a:r>
            <a:r>
              <a:rPr lang="pl-PL" sz="2400" b="1" dirty="0" smtClean="0">
                <a:latin typeface="Aller" pitchFamily="2" charset="-18"/>
              </a:rPr>
              <a:t>LGR „Zalew Szczeciński”</a:t>
            </a:r>
          </a:p>
          <a:p>
            <a:pPr algn="just">
              <a:lnSpc>
                <a:spcPct val="150000"/>
              </a:lnSpc>
            </a:pPr>
            <a:r>
              <a:rPr lang="pl-PL" i="1" dirty="0">
                <a:latin typeface="Aller Light" pitchFamily="2" charset="-18"/>
              </a:rPr>
              <a:t>Rybacy nie są wstanie podjąć walki w obronie swoich interesów. Nie mają ani środków, ani wiedzy jak zdobyć niepodważalne argumenty w obronie swoich racji. Przykłady z sąsiadujących krajów pokazują, że można pójść dalej w kwestii ograniczenia liczby kormoranów. W Polsce mamy sytuację patową i trudno spodziewać się zmian w najbliższej przyszłości. Rozwiązania globalne mogą przełamać ten stan.</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241485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2308324"/>
          </a:xfrm>
          <a:prstGeom prst="rect">
            <a:avLst/>
          </a:prstGeom>
        </p:spPr>
        <p:txBody>
          <a:bodyPr wrap="square">
            <a:spAutoFit/>
          </a:bodyPr>
          <a:lstStyle/>
          <a:p>
            <a:pPr algn="just">
              <a:lnSpc>
                <a:spcPct val="150000"/>
              </a:lnSpc>
            </a:pPr>
            <a:r>
              <a:rPr lang="pl-PL" sz="2400" b="1" dirty="0" smtClean="0">
                <a:latin typeface="Aller" pitchFamily="2" charset="-18"/>
              </a:rPr>
              <a:t>Marcin </a:t>
            </a:r>
            <a:r>
              <a:rPr lang="pl-PL" sz="2400" b="1" dirty="0" err="1">
                <a:latin typeface="Aller" pitchFamily="2" charset="-18"/>
              </a:rPr>
              <a:t>Ramutkowski</a:t>
            </a:r>
            <a:r>
              <a:rPr lang="pl-PL" sz="2400" b="1" dirty="0">
                <a:latin typeface="Aller" pitchFamily="2" charset="-18"/>
              </a:rPr>
              <a:t>, </a:t>
            </a:r>
            <a:r>
              <a:rPr lang="pl-PL" sz="2400" b="1" dirty="0" smtClean="0">
                <a:latin typeface="Aller" pitchFamily="2" charset="-18"/>
              </a:rPr>
              <a:t>MIR - PIB</a:t>
            </a:r>
          </a:p>
          <a:p>
            <a:pPr algn="just">
              <a:lnSpc>
                <a:spcPct val="150000"/>
              </a:lnSpc>
            </a:pPr>
            <a:r>
              <a:rPr lang="pl-PL" i="1" dirty="0">
                <a:latin typeface="Aller Light" pitchFamily="2" charset="-18"/>
              </a:rPr>
              <a:t>Kormoran jest naturalnym elementem ekosystemów, ale korzystając z wolnej niszy, z pewnością ustala równowagę środowiska na poziomie, który trudno zmienić. Obecny układ nie sprzyja gospodarowaniu użytkowanymi rybacko zbiornikami wód. Kormoran żerujący na materiale zarybieniowym obniża efektywność </a:t>
            </a:r>
            <a:r>
              <a:rPr lang="pl-PL" i="1" dirty="0" err="1">
                <a:latin typeface="Aller Light" pitchFamily="2" charset="-18"/>
              </a:rPr>
              <a:t>zarybień</a:t>
            </a:r>
            <a:r>
              <a:rPr lang="pl-PL" i="1" dirty="0">
                <a:latin typeface="Aller Light" pitchFamily="2" charset="-18"/>
              </a:rPr>
              <a:t>. </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1156044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2308324"/>
          </a:xfrm>
          <a:prstGeom prst="rect">
            <a:avLst/>
          </a:prstGeom>
        </p:spPr>
        <p:txBody>
          <a:bodyPr wrap="square">
            <a:spAutoFit/>
          </a:bodyPr>
          <a:lstStyle/>
          <a:p>
            <a:pPr algn="just">
              <a:lnSpc>
                <a:spcPct val="150000"/>
              </a:lnSpc>
            </a:pPr>
            <a:r>
              <a:rPr lang="pl-PL" sz="2400" b="1" dirty="0" smtClean="0">
                <a:latin typeface="Aller" pitchFamily="2" charset="-18"/>
              </a:rPr>
              <a:t>Tadeusz Krajniak, MIR - PIB</a:t>
            </a:r>
          </a:p>
          <a:p>
            <a:pPr algn="just">
              <a:lnSpc>
                <a:spcPct val="150000"/>
              </a:lnSpc>
            </a:pPr>
            <a:r>
              <a:rPr lang="pl-PL" i="1" dirty="0">
                <a:latin typeface="Aller Light" pitchFamily="2" charset="-18"/>
              </a:rPr>
              <a:t>Obecnie nie prowadzi się monitoringu kolonii kormoranów nad Zalewem Szczecińskim, drugiej co do wielkości w kraju. Bez danych niemożliwe jest podjęcie wspólnych działań ze stroną niemiecką w kwestii zarządzania populacją w regionie. </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1313279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3139321"/>
          </a:xfrm>
          <a:prstGeom prst="rect">
            <a:avLst/>
          </a:prstGeom>
        </p:spPr>
        <p:txBody>
          <a:bodyPr wrap="square">
            <a:spAutoFit/>
          </a:bodyPr>
          <a:lstStyle/>
          <a:p>
            <a:pPr algn="just">
              <a:lnSpc>
                <a:spcPct val="150000"/>
              </a:lnSpc>
            </a:pPr>
            <a:r>
              <a:rPr lang="pl-PL" sz="2400" b="1" dirty="0" smtClean="0">
                <a:latin typeface="Aller" pitchFamily="2" charset="-18"/>
              </a:rPr>
              <a:t>Zbigniew </a:t>
            </a:r>
            <a:r>
              <a:rPr lang="pl-PL" sz="2400" b="1" dirty="0">
                <a:latin typeface="Aller" pitchFamily="2" charset="-18"/>
              </a:rPr>
              <a:t>Karnicki, </a:t>
            </a:r>
            <a:r>
              <a:rPr lang="pl-PL" sz="2400" b="1" dirty="0" smtClean="0">
                <a:latin typeface="Aller" pitchFamily="2" charset="-18"/>
              </a:rPr>
              <a:t>MIR - PIB</a:t>
            </a:r>
          </a:p>
          <a:p>
            <a:pPr algn="just">
              <a:lnSpc>
                <a:spcPct val="150000"/>
              </a:lnSpc>
            </a:pPr>
            <a:r>
              <a:rPr lang="pl-PL" i="1" dirty="0">
                <a:latin typeface="Aller Light" pitchFamily="2" charset="-18"/>
              </a:rPr>
              <a:t>Strategia zarządzania  powinna być poddana opinii zainteresowanych środowisk. Rybacy mają pełne prawo do uwag, które powinny być uwzględnione w procesie legislacji. Populacja kormoranów wymknęła się nam spod kontroli. Niewiele można zrobić w ramach dotąd stosowanych środków jej ograniczania. Wątpliwe jest, żeby w obecnej sytuacji Komisja podjęła się opracowania europejskiego planu zarządzania populacją kormorana. </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3959423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179512" y="769268"/>
            <a:ext cx="8784976" cy="3877985"/>
          </a:xfrm>
          <a:prstGeom prst="rect">
            <a:avLst/>
          </a:prstGeom>
        </p:spPr>
        <p:txBody>
          <a:bodyPr wrap="square">
            <a:spAutoFit/>
          </a:bodyPr>
          <a:lstStyle/>
          <a:p>
            <a:pPr algn="just">
              <a:lnSpc>
                <a:spcPct val="150000"/>
              </a:lnSpc>
            </a:pPr>
            <a:r>
              <a:rPr lang="pl-PL" sz="2000" b="1" dirty="0" smtClean="0">
                <a:latin typeface="Aller" pitchFamily="2" charset="-18"/>
              </a:rPr>
              <a:t>Co dalej z tym problemem ?</a:t>
            </a:r>
          </a:p>
          <a:p>
            <a:pPr marL="285750" indent="-285750">
              <a:lnSpc>
                <a:spcPct val="150000"/>
              </a:lnSpc>
              <a:buBlip>
                <a:blip r:embed="rId3"/>
              </a:buBlip>
            </a:pPr>
            <a:r>
              <a:rPr lang="pl-PL" dirty="0" smtClean="0">
                <a:latin typeface="Aller Light" pitchFamily="2" charset="-18"/>
              </a:rPr>
              <a:t>Akcje informacyjne na poziomie lokalnym, regionalnym i krajowym.</a:t>
            </a:r>
          </a:p>
          <a:p>
            <a:pPr marL="285750" indent="-285750">
              <a:lnSpc>
                <a:spcPct val="150000"/>
              </a:lnSpc>
              <a:buBlip>
                <a:blip r:embed="rId3"/>
              </a:buBlip>
            </a:pPr>
            <a:r>
              <a:rPr lang="pl-PL" dirty="0" smtClean="0">
                <a:latin typeface="Aller Light" pitchFamily="2" charset="-18"/>
              </a:rPr>
              <a:t>Presja na Samorząd Województwa i RDOŚ w celu maksymalnego wykorzystania obowiązującego prawa  w walce z nadmierna populacja kormorana w określonych rejonach.</a:t>
            </a:r>
          </a:p>
          <a:p>
            <a:pPr marL="285750" indent="-285750">
              <a:lnSpc>
                <a:spcPct val="150000"/>
              </a:lnSpc>
              <a:buBlip>
                <a:blip r:embed="rId3"/>
              </a:buBlip>
            </a:pPr>
            <a:r>
              <a:rPr lang="pl-PL" dirty="0" smtClean="0">
                <a:latin typeface="Aller Light" pitchFamily="2" charset="-18"/>
              </a:rPr>
              <a:t>Lobbing polityczny wśród posłów i senatorów w celu podejmowania skutecznych działań  legislacyjnych w parlamentach krajowym i europejskim.</a:t>
            </a:r>
          </a:p>
          <a:p>
            <a:pPr marL="285750" indent="-285750">
              <a:lnSpc>
                <a:spcPct val="150000"/>
              </a:lnSpc>
              <a:buBlip>
                <a:blip r:embed="rId3"/>
              </a:buBlip>
            </a:pPr>
            <a:r>
              <a:rPr lang="pl-PL" dirty="0" smtClean="0">
                <a:latin typeface="Aller Light" pitchFamily="2" charset="-18"/>
              </a:rPr>
              <a:t>Lobbing za podejmowaniem współpracy w sprawie kormorana z krajami sąsiednimi (Niemcy, Szwecja, Rosja, Estonia, Litwa, Białoruś, Finlandia).</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2856591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161862" y="1285805"/>
            <a:ext cx="8784976" cy="3370153"/>
          </a:xfrm>
          <a:prstGeom prst="rect">
            <a:avLst/>
          </a:prstGeom>
        </p:spPr>
        <p:txBody>
          <a:bodyPr wrap="square">
            <a:spAutoFit/>
          </a:bodyPr>
          <a:lstStyle/>
          <a:p>
            <a:pPr algn="ctr">
              <a:lnSpc>
                <a:spcPct val="150000"/>
              </a:lnSpc>
            </a:pPr>
            <a:r>
              <a:rPr lang="pl-PL" sz="2800" b="1" dirty="0" smtClean="0">
                <a:latin typeface="Aller" pitchFamily="2" charset="-18"/>
              </a:rPr>
              <a:t>Dziękuję za uwagę.</a:t>
            </a:r>
          </a:p>
          <a:p>
            <a:pPr algn="ctr">
              <a:lnSpc>
                <a:spcPct val="150000"/>
              </a:lnSpc>
            </a:pPr>
            <a:endParaRPr lang="pl-PL" sz="2000" b="1" dirty="0" smtClean="0">
              <a:latin typeface="Aller" pitchFamily="2" charset="-18"/>
            </a:endParaRPr>
          </a:p>
          <a:p>
            <a:pPr algn="ctr">
              <a:lnSpc>
                <a:spcPct val="150000"/>
              </a:lnSpc>
            </a:pPr>
            <a:endParaRPr lang="pl-PL" sz="2000" b="1" dirty="0">
              <a:latin typeface="Aller" pitchFamily="2" charset="-18"/>
            </a:endParaRPr>
          </a:p>
          <a:p>
            <a:pPr algn="ctr">
              <a:lnSpc>
                <a:spcPct val="150000"/>
              </a:lnSpc>
            </a:pPr>
            <a:endParaRPr lang="pl-PL" sz="2000" b="1" dirty="0">
              <a:latin typeface="Aller" pitchFamily="2" charset="-18"/>
            </a:endParaRPr>
          </a:p>
          <a:p>
            <a:pPr algn="ctr">
              <a:lnSpc>
                <a:spcPct val="150000"/>
              </a:lnSpc>
            </a:pPr>
            <a:r>
              <a:rPr lang="pl-PL" sz="2400" b="1" dirty="0" smtClean="0">
                <a:latin typeface="Aller" pitchFamily="2" charset="-18"/>
              </a:rPr>
              <a:t>Andrzej Szczodry</a:t>
            </a:r>
          </a:p>
          <a:p>
            <a:pPr algn="ctr"/>
            <a:r>
              <a:rPr lang="pl-PL" dirty="0" smtClean="0">
                <a:latin typeface="Aller Light" pitchFamily="2" charset="-18"/>
              </a:rPr>
              <a:t>Kierownik biura </a:t>
            </a:r>
          </a:p>
          <a:p>
            <a:pPr algn="ctr">
              <a:lnSpc>
                <a:spcPct val="150000"/>
              </a:lnSpc>
            </a:pPr>
            <a:endParaRPr lang="pl-PL" dirty="0" smtClean="0">
              <a:latin typeface="Aller Light" pitchFamily="2" charset="-18"/>
            </a:endParaRP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660" y="1921396"/>
            <a:ext cx="1045379" cy="1546534"/>
          </a:xfrm>
          <a:prstGeom prst="rect">
            <a:avLst/>
          </a:prstGeom>
        </p:spPr>
      </p:pic>
    </p:spTree>
    <p:extLst>
      <p:ext uri="{BB962C8B-B14F-4D97-AF65-F5344CB8AC3E}">
        <p14:creationId xmlns:p14="http://schemas.microsoft.com/office/powerpoint/2010/main" val="145287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7" y="769268"/>
            <a:ext cx="8589804" cy="4154984"/>
          </a:xfrm>
          <a:prstGeom prst="rect">
            <a:avLst/>
          </a:prstGeom>
        </p:spPr>
        <p:txBody>
          <a:bodyPr wrap="square">
            <a:spAutoFit/>
          </a:bodyPr>
          <a:lstStyle/>
          <a:p>
            <a:pPr>
              <a:lnSpc>
                <a:spcPct val="150000"/>
              </a:lnSpc>
            </a:pPr>
            <a:r>
              <a:rPr lang="pl-PL" sz="2000" b="1" dirty="0" smtClean="0">
                <a:latin typeface="Aller" pitchFamily="2" charset="-18"/>
              </a:rPr>
              <a:t>Projekt współpracy dwóch nadmorskich LGR-ów:</a:t>
            </a:r>
          </a:p>
          <a:p>
            <a:pPr marL="342900" indent="-342900">
              <a:lnSpc>
                <a:spcPct val="150000"/>
              </a:lnSpc>
              <a:buBlip>
                <a:blip r:embed="rId3"/>
              </a:buBlip>
            </a:pPr>
            <a:r>
              <a:rPr lang="pl-PL" sz="2000" dirty="0" smtClean="0">
                <a:latin typeface="Aller Light" pitchFamily="2" charset="-18"/>
              </a:rPr>
              <a:t>LGR „Zalew Szczeciński” z siedzibą w Świnoujściu,</a:t>
            </a:r>
          </a:p>
          <a:p>
            <a:pPr marL="342900" indent="-342900">
              <a:lnSpc>
                <a:spcPct val="150000"/>
              </a:lnSpc>
              <a:buBlip>
                <a:blip r:embed="rId3"/>
              </a:buBlip>
            </a:pPr>
            <a:r>
              <a:rPr lang="pl-PL" sz="2000" dirty="0" smtClean="0">
                <a:latin typeface="Aller Light" pitchFamily="2" charset="-18"/>
              </a:rPr>
              <a:t>„</a:t>
            </a:r>
            <a:r>
              <a:rPr lang="pl-PL" sz="2000" dirty="0" err="1" smtClean="0">
                <a:latin typeface="Aller Light" pitchFamily="2" charset="-18"/>
              </a:rPr>
              <a:t>Północnokszubska</a:t>
            </a:r>
            <a:r>
              <a:rPr lang="pl-PL" sz="2000" dirty="0" smtClean="0">
                <a:latin typeface="Aller Light" pitchFamily="2" charset="-18"/>
              </a:rPr>
              <a:t> LGR” z siedzibą we Władysławowie</a:t>
            </a:r>
          </a:p>
          <a:p>
            <a:pPr>
              <a:lnSpc>
                <a:spcPct val="150000"/>
              </a:lnSpc>
            </a:pPr>
            <a:endParaRPr lang="pl-PL" b="1" dirty="0" smtClean="0">
              <a:latin typeface="Aller" pitchFamily="2" charset="-18"/>
            </a:endParaRPr>
          </a:p>
          <a:p>
            <a:pPr>
              <a:lnSpc>
                <a:spcPct val="150000"/>
              </a:lnSpc>
            </a:pPr>
            <a:r>
              <a:rPr lang="pl-PL" b="1" dirty="0" smtClean="0">
                <a:latin typeface="Aller" pitchFamily="2" charset="-18"/>
              </a:rPr>
              <a:t>Przygotowanie merytoryczne, organizacja naukowa, prowadzenie i logistyka </a:t>
            </a:r>
          </a:p>
          <a:p>
            <a:pPr marL="342900" indent="-342900">
              <a:lnSpc>
                <a:spcPct val="150000"/>
              </a:lnSpc>
              <a:buBlip>
                <a:blip r:embed="rId3"/>
              </a:buBlip>
            </a:pPr>
            <a:r>
              <a:rPr lang="pl-PL" sz="2000" dirty="0" smtClean="0">
                <a:latin typeface="Aller Light" pitchFamily="2" charset="-18"/>
              </a:rPr>
              <a:t> Morski Instytut Rybacki w Gdyni – Państwowy Instytut Badawczy.</a:t>
            </a:r>
          </a:p>
          <a:p>
            <a:pPr>
              <a:lnSpc>
                <a:spcPct val="150000"/>
              </a:lnSpc>
            </a:pPr>
            <a:endParaRPr lang="pl-PL" sz="2000" i="1" dirty="0" smtClean="0">
              <a:latin typeface="Aller Light" pitchFamily="2" charset="-18"/>
            </a:endParaRPr>
          </a:p>
          <a:p>
            <a:pPr>
              <a:lnSpc>
                <a:spcPct val="150000"/>
              </a:lnSpc>
            </a:pPr>
            <a:r>
              <a:rPr lang="pl-PL" sz="2000" b="1" i="1" dirty="0" smtClean="0">
                <a:latin typeface="Aller" pitchFamily="2" charset="-18"/>
              </a:rPr>
              <a:t>Koszt całkowity projektu: 90 044,74 zł.</a:t>
            </a:r>
          </a:p>
          <a:p>
            <a:pPr>
              <a:lnSpc>
                <a:spcPct val="150000"/>
              </a:lnSpc>
            </a:pPr>
            <a:r>
              <a:rPr lang="pl-PL" sz="2000" b="1" i="1" dirty="0" smtClean="0">
                <a:latin typeface="Aller" pitchFamily="2" charset="-18"/>
              </a:rPr>
              <a:t>w tym koszt konferencji: 80 725,26 zł</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1016659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1633364"/>
            <a:ext cx="8445787" cy="2492990"/>
          </a:xfrm>
          <a:prstGeom prst="rect">
            <a:avLst/>
          </a:prstGeom>
        </p:spPr>
        <p:txBody>
          <a:bodyPr wrap="square">
            <a:spAutoFit/>
          </a:bodyPr>
          <a:lstStyle/>
          <a:p>
            <a:pPr algn="just">
              <a:lnSpc>
                <a:spcPct val="150000"/>
              </a:lnSpc>
            </a:pPr>
            <a:r>
              <a:rPr lang="pl-PL" sz="2400" b="1" dirty="0" smtClean="0">
                <a:latin typeface="Aller" pitchFamily="2" charset="-18"/>
              </a:rPr>
              <a:t>Cel konferencji : </a:t>
            </a:r>
          </a:p>
          <a:p>
            <a:pPr algn="just">
              <a:lnSpc>
                <a:spcPct val="150000"/>
              </a:lnSpc>
            </a:pPr>
            <a:r>
              <a:rPr lang="pl-PL" sz="2000" dirty="0" smtClean="0">
                <a:latin typeface="Aller Light" pitchFamily="2" charset="-18"/>
              </a:rPr>
              <a:t>możliwie wszechstronne zaprezentowanie różnych poglądów na zjawisko gwałtownego w ostatnich latach wzrostu populacji kormorana w Polsce  i wpływu kormorana na szeroko rozumiane środowisko, w tym na rybostan i działalność człowieka (rybactwo,  turystyka).</a:t>
            </a:r>
            <a:endParaRPr lang="pl-PL" sz="2000" i="1" dirty="0" smtClean="0">
              <a:latin typeface="Aller Light" pitchFamily="2" charset="-18"/>
            </a:endParaRP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67933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3416320"/>
          </a:xfrm>
          <a:prstGeom prst="rect">
            <a:avLst/>
          </a:prstGeom>
        </p:spPr>
        <p:txBody>
          <a:bodyPr wrap="square">
            <a:spAutoFit/>
          </a:bodyPr>
          <a:lstStyle/>
          <a:p>
            <a:pPr algn="just">
              <a:lnSpc>
                <a:spcPct val="150000"/>
              </a:lnSpc>
            </a:pPr>
            <a:r>
              <a:rPr lang="pl-PL" sz="2400" b="1" dirty="0" smtClean="0">
                <a:latin typeface="Aller" pitchFamily="2" charset="-18"/>
              </a:rPr>
              <a:t>Pytania postawione na początku konferencji</a:t>
            </a:r>
            <a:r>
              <a:rPr lang="pl-PL" sz="2400" b="1" dirty="0">
                <a:latin typeface="Aller" pitchFamily="2" charset="-18"/>
              </a:rPr>
              <a:t>:</a:t>
            </a:r>
            <a:endParaRPr lang="pl-PL" sz="2400" b="1" dirty="0" smtClean="0">
              <a:latin typeface="Aller" pitchFamily="2" charset="-18"/>
            </a:endParaRPr>
          </a:p>
          <a:p>
            <a:pPr marL="342900" indent="-342900" algn="just">
              <a:lnSpc>
                <a:spcPct val="150000"/>
              </a:lnSpc>
              <a:buBlip>
                <a:blip r:embed="rId3"/>
              </a:buBlip>
            </a:pPr>
            <a:r>
              <a:rPr lang="pl-PL" sz="2000" dirty="0" smtClean="0">
                <a:latin typeface="Aller Light" pitchFamily="2" charset="-18"/>
              </a:rPr>
              <a:t>Czy rozwój populacji kormorana w Polsce nie spowodował naruszenia stanu równowagi środowiska, przynajmniej w niektórych regionach kraju?</a:t>
            </a:r>
            <a:endParaRPr lang="pl-PL" sz="2000" dirty="0">
              <a:latin typeface="Aller Light" pitchFamily="2" charset="-18"/>
            </a:endParaRPr>
          </a:p>
          <a:p>
            <a:pPr marL="342900" indent="-342900" algn="just">
              <a:lnSpc>
                <a:spcPct val="150000"/>
              </a:lnSpc>
              <a:buBlip>
                <a:blip r:embed="rId3"/>
              </a:buBlip>
            </a:pPr>
            <a:r>
              <a:rPr lang="pl-PL" sz="2000" dirty="0" smtClean="0">
                <a:latin typeface="Aller Light" pitchFamily="2" charset="-18"/>
              </a:rPr>
              <a:t>Jakimi środkami dysponujemy w celu ograniczenia negatywnego wpływu populacji kormorana na środowisko i regulowania jej liczebności?</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3217215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3416320"/>
          </a:xfrm>
          <a:prstGeom prst="rect">
            <a:avLst/>
          </a:prstGeom>
        </p:spPr>
        <p:txBody>
          <a:bodyPr wrap="square">
            <a:spAutoFit/>
          </a:bodyPr>
          <a:lstStyle/>
          <a:p>
            <a:pPr algn="just">
              <a:lnSpc>
                <a:spcPct val="150000"/>
              </a:lnSpc>
            </a:pPr>
            <a:r>
              <a:rPr lang="pl-PL" sz="2400" b="1" dirty="0" smtClean="0">
                <a:latin typeface="Aller" pitchFamily="2" charset="-18"/>
              </a:rPr>
              <a:t> Uczestnicy konferencji:</a:t>
            </a:r>
          </a:p>
          <a:p>
            <a:pPr marL="342900" indent="-342900" algn="just">
              <a:lnSpc>
                <a:spcPct val="150000"/>
              </a:lnSpc>
              <a:buBlip>
                <a:blip r:embed="rId3"/>
              </a:buBlip>
            </a:pPr>
            <a:r>
              <a:rPr lang="pl-PL" sz="2000" dirty="0" smtClean="0">
                <a:latin typeface="Aller Light" pitchFamily="2" charset="-18"/>
              </a:rPr>
              <a:t>ok. 150 osób, przedstawiciele LGR i </a:t>
            </a:r>
            <a:r>
              <a:rPr lang="pl-PL" sz="2000" dirty="0">
                <a:latin typeface="Aller Light" pitchFamily="2" charset="-18"/>
              </a:rPr>
              <a:t>LGD z </a:t>
            </a:r>
            <a:r>
              <a:rPr lang="pl-PL" sz="2000" dirty="0" smtClean="0">
                <a:latin typeface="Aller Light" pitchFamily="2" charset="-18"/>
              </a:rPr>
              <a:t>całej Polski</a:t>
            </a:r>
            <a:r>
              <a:rPr lang="pl-PL" sz="2000" dirty="0">
                <a:latin typeface="Aller Light" pitchFamily="2" charset="-18"/>
              </a:rPr>
              <a:t>, przedstawiciele sektora nauki, </a:t>
            </a:r>
            <a:r>
              <a:rPr lang="pl-PL" sz="2000" dirty="0" err="1" smtClean="0">
                <a:latin typeface="Aller Light" pitchFamily="2" charset="-18"/>
              </a:rPr>
              <a:t>MRiRW</a:t>
            </a:r>
            <a:r>
              <a:rPr lang="pl-PL" sz="2000" dirty="0">
                <a:latin typeface="Aller Light" pitchFamily="2" charset="-18"/>
              </a:rPr>
              <a:t>, </a:t>
            </a:r>
            <a:r>
              <a:rPr lang="pl-PL" sz="2000" dirty="0" smtClean="0">
                <a:latin typeface="Aller Light" pitchFamily="2" charset="-18"/>
              </a:rPr>
              <a:t>Ministerstwa </a:t>
            </a:r>
            <a:r>
              <a:rPr lang="pl-PL" sz="2000" dirty="0">
                <a:latin typeface="Aller Light" pitchFamily="2" charset="-18"/>
              </a:rPr>
              <a:t>Środowiska, posłowie z obszarów dotkniętych „plagą kormoranów”, przedstawiciele organizacji rybackich i ekologicznych, </a:t>
            </a:r>
            <a:r>
              <a:rPr lang="pl-PL" sz="2000" dirty="0" smtClean="0">
                <a:latin typeface="Aller Light" pitchFamily="2" charset="-18"/>
              </a:rPr>
              <a:t>Morski </a:t>
            </a:r>
            <a:r>
              <a:rPr lang="pl-PL" sz="2000" dirty="0">
                <a:latin typeface="Aller Light" pitchFamily="2" charset="-18"/>
              </a:rPr>
              <a:t>Instytut Rybacki, Instytut Rybactwa </a:t>
            </a:r>
            <a:r>
              <a:rPr lang="pl-PL" sz="2000" dirty="0" smtClean="0">
                <a:latin typeface="Aller Light" pitchFamily="2" charset="-18"/>
              </a:rPr>
              <a:t>Śródlądowego</a:t>
            </a:r>
          </a:p>
          <a:p>
            <a:pPr marL="342900" indent="-342900" algn="just">
              <a:lnSpc>
                <a:spcPct val="150000"/>
              </a:lnSpc>
              <a:buBlip>
                <a:blip r:embed="rId3"/>
              </a:buBlip>
            </a:pPr>
            <a:r>
              <a:rPr lang="pl-PL" sz="2000" dirty="0" smtClean="0">
                <a:latin typeface="Aller Light" pitchFamily="2" charset="-18"/>
              </a:rPr>
              <a:t>15 prelegentów, w tym 4 zagranicznych (Niemcy, Estonia, Finlandia)</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635123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06690"/>
            <a:ext cx="8373780" cy="4385816"/>
          </a:xfrm>
          <a:prstGeom prst="rect">
            <a:avLst/>
          </a:prstGeom>
        </p:spPr>
        <p:txBody>
          <a:bodyPr wrap="square">
            <a:spAutoFit/>
          </a:bodyPr>
          <a:lstStyle/>
          <a:p>
            <a:pPr algn="just">
              <a:lnSpc>
                <a:spcPct val="150000"/>
              </a:lnSpc>
            </a:pPr>
            <a:r>
              <a:rPr lang="pl-PL" sz="2400" b="1" dirty="0" smtClean="0">
                <a:latin typeface="Aller" pitchFamily="2" charset="-18"/>
              </a:rPr>
              <a:t>Robert </a:t>
            </a:r>
            <a:r>
              <a:rPr lang="pl-PL" sz="2400" b="1" dirty="0">
                <a:latin typeface="Aller" pitchFamily="2" charset="-18"/>
              </a:rPr>
              <a:t>Gwiazda, Instytut Ochrony Przyrody </a:t>
            </a:r>
            <a:r>
              <a:rPr lang="pl-PL" sz="2400" b="1" dirty="0" smtClean="0">
                <a:latin typeface="Aller" pitchFamily="2" charset="-18"/>
              </a:rPr>
              <a:t>PAN</a:t>
            </a:r>
          </a:p>
          <a:p>
            <a:pPr algn="just">
              <a:lnSpc>
                <a:spcPct val="150000"/>
              </a:lnSpc>
            </a:pPr>
            <a:r>
              <a:rPr lang="pl-PL" i="1" dirty="0" smtClean="0">
                <a:latin typeface="Aller Light" pitchFamily="2" charset="-18"/>
              </a:rPr>
              <a:t>Błędem jest korelowanie liczby kormoranów z wielkością połowów rybackich bez jednoczesnego odniesienia do reszty czynników, np. zmian środowiskowych i klimatycznych. Problem należy analizować w szerszym kontekście. (…). Rozpatrując zmiany w środowisku, między innymi te wywoływane przez kormorana, musimy pamiętać że ekosystem jest układem dynamicznym. Cofając się w czasie o 100 lub 1000 lat zaobserwowalibyśmy, że ekosystem wyglądał zupełnie inaczej. Kormoran obecnie  może pełnić pozytywną rolę w ekosystemie. Żerując na babce byczej, redukuje liczbę ryb z gatunku inwazyjnego, który powinien być eliminowany ze środowiska.  </a:t>
            </a: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667802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3877985"/>
          </a:xfrm>
          <a:prstGeom prst="rect">
            <a:avLst/>
          </a:prstGeom>
        </p:spPr>
        <p:txBody>
          <a:bodyPr wrap="square">
            <a:spAutoFit/>
          </a:bodyPr>
          <a:lstStyle/>
          <a:p>
            <a:pPr algn="just">
              <a:lnSpc>
                <a:spcPct val="150000"/>
              </a:lnSpc>
            </a:pPr>
            <a:r>
              <a:rPr lang="pl-PL" sz="2400" b="1" dirty="0" smtClean="0">
                <a:latin typeface="Aller" pitchFamily="2" charset="-18"/>
              </a:rPr>
              <a:t>Bogdan </a:t>
            </a:r>
            <a:r>
              <a:rPr lang="pl-PL" sz="2400" b="1" dirty="0">
                <a:latin typeface="Aller" pitchFamily="2" charset="-18"/>
              </a:rPr>
              <a:t>Wziątek, Uniwersytet </a:t>
            </a:r>
            <a:r>
              <a:rPr lang="pl-PL" sz="2400" b="1" dirty="0" smtClean="0">
                <a:latin typeface="Aller" pitchFamily="2" charset="-18"/>
              </a:rPr>
              <a:t>Warmińsko-Mazurski</a:t>
            </a:r>
          </a:p>
          <a:p>
            <a:pPr algn="just">
              <a:lnSpc>
                <a:spcPct val="150000"/>
              </a:lnSpc>
            </a:pPr>
            <a:r>
              <a:rPr lang="pl-PL" sz="2000" i="1" dirty="0">
                <a:latin typeface="Aller Light" pitchFamily="2" charset="-18"/>
              </a:rPr>
              <a:t>Kormorany w obecnej liczbie uszczuplają bazę pokarmową ryb drapieżnych. Uniemożliwiają tym </a:t>
            </a:r>
            <a:r>
              <a:rPr lang="pl-PL" sz="2000" i="1" dirty="0" smtClean="0">
                <a:latin typeface="Aller Light" pitchFamily="2" charset="-18"/>
              </a:rPr>
              <a:t>samym </a:t>
            </a:r>
            <a:r>
              <a:rPr lang="pl-PL" sz="2000" i="1" dirty="0">
                <a:latin typeface="Aller Light" pitchFamily="2" charset="-18"/>
              </a:rPr>
              <a:t>odbudowę poprzez zarybianie populacji tych ryb w zbiornikach, na których żeruje. Materiał zarybieniowy również pada ofiarą tych ptaków.   W środkowym biegu Wisły kormorany zjadają 670 ton ryb. Żerując na drobnych rybach uszczuplają bazę dla szczupaka i sandacza. Na rzekach podkarpackich kormorany zagrażają populacji świnki, lipienia i pstrąga. </a:t>
            </a:r>
            <a:endParaRPr lang="pl-PL" sz="2000" i="1" dirty="0" smtClean="0">
              <a:latin typeface="Aller Light" pitchFamily="2" charset="-18"/>
            </a:endParaRP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344503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2954655"/>
          </a:xfrm>
          <a:prstGeom prst="rect">
            <a:avLst/>
          </a:prstGeom>
        </p:spPr>
        <p:txBody>
          <a:bodyPr wrap="square">
            <a:spAutoFit/>
          </a:bodyPr>
          <a:lstStyle/>
          <a:p>
            <a:pPr algn="just">
              <a:lnSpc>
                <a:spcPct val="150000"/>
              </a:lnSpc>
            </a:pPr>
            <a:r>
              <a:rPr lang="pl-PL" sz="2400" b="1" dirty="0" smtClean="0">
                <a:latin typeface="Aller" pitchFamily="2" charset="-18"/>
              </a:rPr>
              <a:t>Piotr </a:t>
            </a:r>
            <a:r>
              <a:rPr lang="pl-PL" sz="2400" b="1" dirty="0" err="1">
                <a:latin typeface="Aller" pitchFamily="2" charset="-18"/>
              </a:rPr>
              <a:t>Traczuk</a:t>
            </a:r>
            <a:r>
              <a:rPr lang="pl-PL" sz="2400" b="1" dirty="0">
                <a:latin typeface="Aller" pitchFamily="2" charset="-18"/>
              </a:rPr>
              <a:t>, Instytut Rybactwa </a:t>
            </a:r>
            <a:r>
              <a:rPr lang="pl-PL" sz="2400" b="1" dirty="0" smtClean="0">
                <a:latin typeface="Aller" pitchFamily="2" charset="-18"/>
              </a:rPr>
              <a:t>Śródlądowego</a:t>
            </a:r>
          </a:p>
          <a:p>
            <a:pPr algn="just">
              <a:lnSpc>
                <a:spcPct val="150000"/>
              </a:lnSpc>
            </a:pPr>
            <a:r>
              <a:rPr lang="pl-PL" sz="2000" i="1" dirty="0" smtClean="0">
                <a:latin typeface="Aller Light" pitchFamily="2" charset="-18"/>
              </a:rPr>
              <a:t>Kormoran </a:t>
            </a:r>
            <a:r>
              <a:rPr lang="pl-PL" sz="2000" i="1" dirty="0">
                <a:latin typeface="Aller Light" pitchFamily="2" charset="-18"/>
              </a:rPr>
              <a:t>nie został dotąd objęty centralnym programem monitoringu. Brak finansowania ogranicza dostęp do rozpoznania problemu we wszystkich regionach kraju.   Odmawia się wejścia do kolonii na prowadzenie badań, a także akcje wymierzone przeciwko kormoranom. Uzyskanie zezwolenia wydawanego przez RDOŚ stanowi problem.</a:t>
            </a:r>
            <a:endParaRPr lang="pl-PL" sz="2000" i="1" dirty="0" smtClean="0">
              <a:latin typeface="Aller Light" pitchFamily="2" charset="-18"/>
            </a:endParaRP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4078468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p:nvPr/>
        </p:nvPicPr>
        <p:blipFill>
          <a:blip r:embed="rId2"/>
          <a:srcRect/>
          <a:stretch>
            <a:fillRect/>
          </a:stretch>
        </p:blipFill>
        <p:spPr bwMode="auto">
          <a:xfrm>
            <a:off x="-36512" y="-94828"/>
            <a:ext cx="5920021" cy="864096"/>
          </a:xfrm>
          <a:prstGeom prst="rect">
            <a:avLst/>
          </a:prstGeom>
          <a:noFill/>
        </p:spPr>
      </p:pic>
      <p:pic>
        <p:nvPicPr>
          <p:cNvPr id="11" name="Obraz 10"/>
          <p:cNvPicPr/>
          <p:nvPr/>
        </p:nvPicPr>
        <p:blipFill rotWithShape="1">
          <a:blip r:embed="rId2"/>
          <a:srcRect l="28233"/>
          <a:stretch/>
        </p:blipFill>
        <p:spPr bwMode="auto">
          <a:xfrm flipH="1">
            <a:off x="5207304" y="-94828"/>
            <a:ext cx="3936696" cy="864095"/>
          </a:xfrm>
          <a:prstGeom prst="rect">
            <a:avLst/>
          </a:prstGeom>
          <a:noFill/>
        </p:spPr>
      </p:pic>
      <p:sp>
        <p:nvSpPr>
          <p:cNvPr id="12" name="Prostokąt 11"/>
          <p:cNvSpPr/>
          <p:nvPr/>
        </p:nvSpPr>
        <p:spPr>
          <a:xfrm>
            <a:off x="302676" y="769268"/>
            <a:ext cx="8373780" cy="3970318"/>
          </a:xfrm>
          <a:prstGeom prst="rect">
            <a:avLst/>
          </a:prstGeom>
        </p:spPr>
        <p:txBody>
          <a:bodyPr wrap="square">
            <a:spAutoFit/>
          </a:bodyPr>
          <a:lstStyle/>
          <a:p>
            <a:pPr algn="just">
              <a:lnSpc>
                <a:spcPct val="150000"/>
              </a:lnSpc>
            </a:pPr>
            <a:r>
              <a:rPr lang="pl-PL" sz="2400" b="1" dirty="0" smtClean="0">
                <a:latin typeface="Aller" pitchFamily="2" charset="-18"/>
              </a:rPr>
              <a:t>Szymon </a:t>
            </a:r>
            <a:r>
              <a:rPr lang="pl-PL" sz="2400" b="1" dirty="0" err="1">
                <a:latin typeface="Aller" pitchFamily="2" charset="-18"/>
              </a:rPr>
              <a:t>Bzoma</a:t>
            </a:r>
            <a:r>
              <a:rPr lang="pl-PL" sz="2400" b="1" dirty="0">
                <a:latin typeface="Aller" pitchFamily="2" charset="-18"/>
              </a:rPr>
              <a:t>, Grupa Badawcza Ptaków Wodnych KULING</a:t>
            </a:r>
            <a:endParaRPr lang="pl-PL" sz="2400" b="1" dirty="0" smtClean="0">
              <a:latin typeface="Aller" pitchFamily="2" charset="-18"/>
            </a:endParaRPr>
          </a:p>
          <a:p>
            <a:pPr algn="just">
              <a:lnSpc>
                <a:spcPct val="150000"/>
              </a:lnSpc>
            </a:pPr>
            <a:r>
              <a:rPr lang="pl-PL" i="1" dirty="0">
                <a:latin typeface="Aller Light" pitchFamily="2" charset="-18"/>
              </a:rPr>
              <a:t>Kormoranów przybywa z uwagi na dostępność ofiar. W naszych wodach doszło do przełowienia ryb drapieżnych i jest olbrzymi problem z odwróceniem tej sytuacji. Pojawił się kormoran, który świetnie z tego faktu korzysta i pełni pożyteczną rolę. Niewątpliwie usuwa biogeny z wody w postaci setek ton ryb, łagodząc tym samym efekty eutrofizacji. </a:t>
            </a:r>
            <a:endParaRPr lang="pl-PL" i="1" dirty="0" smtClean="0">
              <a:latin typeface="Aller Light" pitchFamily="2" charset="-18"/>
            </a:endParaRPr>
          </a:p>
          <a:p>
            <a:pPr algn="just">
              <a:lnSpc>
                <a:spcPct val="150000"/>
              </a:lnSpc>
            </a:pPr>
            <a:r>
              <a:rPr lang="pl-PL" i="1" dirty="0" smtClean="0">
                <a:latin typeface="Aller Light" pitchFamily="2" charset="-18"/>
              </a:rPr>
              <a:t>Nie </a:t>
            </a:r>
            <a:r>
              <a:rPr lang="pl-PL" i="1" dirty="0">
                <a:latin typeface="Aller Light" pitchFamily="2" charset="-18"/>
              </a:rPr>
              <a:t>ma wciąż aktualnych danych o produkcji biomasy ryb w naszych zbiornikach wodnych, stąd trudno określić czy wpływ kormorana jest negatywny w tych zbiornikach. </a:t>
            </a:r>
            <a:endParaRPr lang="pl-PL" sz="4400" i="1" dirty="0" smtClean="0">
              <a:latin typeface="Aller Light" pitchFamily="2" charset="-18"/>
            </a:endParaRPr>
          </a:p>
        </p:txBody>
      </p:sp>
      <p:sp>
        <p:nvSpPr>
          <p:cNvPr id="6" name="Prostokąt 5"/>
          <p:cNvSpPr/>
          <p:nvPr/>
        </p:nvSpPr>
        <p:spPr>
          <a:xfrm>
            <a:off x="3131840" y="286698"/>
            <a:ext cx="5940152" cy="338554"/>
          </a:xfrm>
          <a:prstGeom prst="rect">
            <a:avLst/>
          </a:prstGeom>
        </p:spPr>
        <p:txBody>
          <a:bodyPr wrap="square">
            <a:spAutoFit/>
          </a:bodyPr>
          <a:lstStyle/>
          <a:p>
            <a:pPr algn="r"/>
            <a:r>
              <a:rPr lang="pl-PL" sz="1600" dirty="0" smtClean="0">
                <a:solidFill>
                  <a:schemeClr val="bg1"/>
                </a:solidFill>
                <a:latin typeface="Aller Light" pitchFamily="2" charset="-18"/>
              </a:rPr>
              <a:t>Kormoran </a:t>
            </a:r>
            <a:r>
              <a:rPr lang="pl-PL" sz="1600" dirty="0">
                <a:solidFill>
                  <a:schemeClr val="bg1"/>
                </a:solidFill>
                <a:latin typeface="Aller Light" pitchFamily="2" charset="-18"/>
              </a:rPr>
              <a:t>w aspekcie zrównoważonej gospodarki </a:t>
            </a:r>
            <a:r>
              <a:rPr lang="pl-PL" sz="1600" dirty="0" smtClean="0">
                <a:solidFill>
                  <a:schemeClr val="bg1"/>
                </a:solidFill>
                <a:latin typeface="Aller Light" pitchFamily="2" charset="-18"/>
              </a:rPr>
              <a:t>rybackiej</a:t>
            </a:r>
            <a:endParaRPr lang="pl-PL" sz="1600" dirty="0">
              <a:solidFill>
                <a:schemeClr val="bg1"/>
              </a:solidFill>
              <a:latin typeface="Aller Light" pitchFamily="2" charset="-18"/>
            </a:endParaRPr>
          </a:p>
        </p:txBody>
      </p:sp>
    </p:spTree>
    <p:extLst>
      <p:ext uri="{BB962C8B-B14F-4D97-AF65-F5344CB8AC3E}">
        <p14:creationId xmlns:p14="http://schemas.microsoft.com/office/powerpoint/2010/main" val="1098526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1218</Words>
  <Application>Microsoft Office PowerPoint</Application>
  <PresentationFormat>Pokaz na ekranie (16:10)</PresentationFormat>
  <Paragraphs>77</Paragraphs>
  <Slides>18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18</vt:i4>
      </vt:variant>
    </vt:vector>
  </HeadingPairs>
  <TitlesOfParts>
    <vt:vector size="23" baseType="lpstr">
      <vt:lpstr>Arial</vt:lpstr>
      <vt:lpstr>Aller Light</vt:lpstr>
      <vt:lpstr>Calibri</vt:lpstr>
      <vt:lpstr>Aller</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Adam</dc:creator>
  <cp:lastModifiedBy>Andrzej</cp:lastModifiedBy>
  <cp:revision>18</cp:revision>
  <dcterms:created xsi:type="dcterms:W3CDTF">2013-03-11T12:33:33Z</dcterms:created>
  <dcterms:modified xsi:type="dcterms:W3CDTF">2013-03-14T10:26:00Z</dcterms:modified>
</cp:coreProperties>
</file>